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75" r:id="rId3"/>
    <p:sldId id="272" r:id="rId4"/>
    <p:sldId id="281" r:id="rId5"/>
    <p:sldId id="276" r:id="rId6"/>
    <p:sldId id="270" r:id="rId7"/>
    <p:sldId id="271" r:id="rId8"/>
    <p:sldId id="273" r:id="rId9"/>
    <p:sldId id="274" r:id="rId10"/>
    <p:sldId id="265" r:id="rId11"/>
    <p:sldId id="280" r:id="rId12"/>
    <p:sldId id="264" r:id="rId13"/>
    <p:sldId id="282" r:id="rId14"/>
    <p:sldId id="283" r:id="rId15"/>
    <p:sldId id="289" r:id="rId16"/>
    <p:sldId id="284" r:id="rId17"/>
    <p:sldId id="285" r:id="rId18"/>
    <p:sldId id="286" r:id="rId19"/>
    <p:sldId id="287" r:id="rId20"/>
    <p:sldId id="288" r:id="rId21"/>
    <p:sldId id="260" r:id="rId22"/>
  </p:sldIdLst>
  <p:sldSz cx="12188825" cy="6858000"/>
  <p:notesSz cx="6858000" cy="9144000"/>
  <p:embeddedFontLst>
    <p:embeddedFont>
      <p:font typeface="AU Passata" panose="020B0503030502030804" pitchFamily="34" charset="77"/>
      <p:regular r:id="rId25"/>
      <p:bold r:id="rId26"/>
    </p:embeddedFont>
    <p:embeddedFont>
      <p:font typeface="AU Passata Light" panose="020B0303030902030804" pitchFamily="34" charset="7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0" autoAdjust="0"/>
    <p:restoredTop sz="93478" autoAdjust="0"/>
  </p:normalViewPr>
  <p:slideViewPr>
    <p:cSldViewPr snapToObjects="1" showGuides="1">
      <p:cViewPr varScale="1">
        <p:scale>
          <a:sx n="107" d="100"/>
          <a:sy n="107" d="100"/>
        </p:scale>
        <p:origin x="352" y="17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701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40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961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01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18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GB" dirty="0"/>
              <a:t>1760 steam engine – wood burning</a:t>
            </a:r>
          </a:p>
          <a:p>
            <a:pPr marL="342900" indent="-342900">
              <a:buAutoNum type="arabicParenR"/>
            </a:pPr>
            <a:r>
              <a:rPr lang="en-GB" dirty="0"/>
              <a:t>1880s electric light – coal mining</a:t>
            </a:r>
          </a:p>
          <a:p>
            <a:pPr marL="342900" indent="-342900">
              <a:buAutoNum type="arabicParenR"/>
            </a:pPr>
            <a:r>
              <a:rPr lang="en-GB" dirty="0"/>
              <a:t>1920s fossil fuel emissions dominant emissions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9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5459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19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40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834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08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14. februar 2019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da-DK" sz="700" b="1" cap="all" baseline="0" dirty="0" err="1">
                <a:solidFill>
                  <a:schemeClr val="bg1"/>
                </a:solidFill>
                <a:latin typeface="+mn-lt"/>
              </a:rPr>
              <a:t>E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conometric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da-DK" sz="700" b="1" cap="all" baseline="0" dirty="0">
                <a:solidFill>
                  <a:schemeClr val="bg1"/>
                </a:solidFill>
                <a:latin typeface="+mn-lt"/>
              </a:rPr>
              <a:t>m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odels of </a:t>
            </a:r>
            <a:r>
              <a:rPr lang="da-DK" sz="700" b="1" cap="all" baseline="0" dirty="0" err="1">
                <a:solidFill>
                  <a:schemeClr val="bg1"/>
                </a:solidFill>
                <a:latin typeface="+mn-lt"/>
              </a:rPr>
              <a:t>c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limate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da-DK" sz="700" b="1" cap="all" baseline="0" dirty="0" err="1">
                <a:solidFill>
                  <a:schemeClr val="bg1"/>
                </a:solidFill>
                <a:latin typeface="+mn-lt"/>
              </a:rPr>
              <a:t>c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hange</a:t>
            </a: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Eric Hillebrand</a:t>
            </a:r>
          </a:p>
        </p:txBody>
      </p:sp>
      <p:pic>
        <p:nvPicPr>
          <p:cNvPr id="879581023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55" y="5948091"/>
            <a:ext cx="2054335" cy="657016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248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590349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3FC4-7FE3-D441-9EB2-F6285B7EEA34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601D9F-875F-2C49-863C-3B9AEC701C18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BB142E-7997-A74A-930A-57152937F48E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2535B1-DD51-CF43-B401-08A9749A84D4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973CF28-4CFE-2B4E-8A39-481745385DB6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CAE07A-0767-9343-AB16-F515D2B169B4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6981FA0-0841-4144-99B7-E1B76D5FCA06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DDE9-303C-2F45-8B98-C2EE3E487CCD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F5D42-BCAD-B44F-920A-87417E7F5625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677C-DF11-FA44-A7D5-B6E37C6A3BCF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15858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</a:t>
            </a:r>
          </a:p>
          <a:p>
            <a:pPr>
              <a:lnSpc>
                <a:spcPct val="105000"/>
              </a:lnSpc>
              <a:defRPr/>
            </a:pPr>
            <a:endParaRPr lang="da-DK" sz="2300" b="0" cap="all" spc="200" baseline="0" dirty="0">
              <a:solidFill>
                <a:schemeClr val="bg1"/>
              </a:solidFill>
              <a:latin typeface="AU Passata" panose="020B0503030502030804" pitchFamily="34" charset="0"/>
            </a:endParaRP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122056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F6E13CCA-8FE5-094D-9C3C-131DA69E4BC4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246368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14. februar 2019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1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E</a:t>
            </a:r>
            <a:r>
              <a:rPr lang="da-DK" sz="700" b="0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conometric</a:t>
            </a:r>
            <a:r>
              <a:rPr lang="da-DK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 </a:t>
            </a:r>
            <a:r>
              <a:rPr lang="da-DK" sz="700" b="1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</a:t>
            </a:r>
            <a:r>
              <a:rPr lang="da-DK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odels of </a:t>
            </a:r>
            <a:r>
              <a:rPr lang="da-DK" sz="700" b="1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</a:t>
            </a:r>
            <a:r>
              <a:rPr lang="da-DK" sz="700" b="0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limate</a:t>
            </a:r>
            <a:r>
              <a:rPr lang="da-DK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 </a:t>
            </a:r>
            <a:r>
              <a:rPr lang="da-DK" sz="700" b="1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</a:t>
            </a:r>
            <a:r>
              <a:rPr lang="da-DK" sz="700" b="0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hange</a:t>
            </a: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Eric Hillebrand</a:t>
            </a: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53208619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648" y="6059140"/>
            <a:ext cx="2054540" cy="657082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248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590349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2B7305D-456F-4E43-B9C5-5536B87CA55B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249784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14. februar 2019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da-DK" sz="700" b="1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E</a:t>
            </a:r>
            <a:r>
              <a:rPr lang="da-DK" sz="700" b="0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conometric</a:t>
            </a:r>
            <a:r>
              <a:rPr lang="da-DK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 </a:t>
            </a:r>
            <a:r>
              <a:rPr lang="da-DK" sz="700" b="1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m</a:t>
            </a:r>
            <a:r>
              <a:rPr lang="da-DK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odels of </a:t>
            </a:r>
            <a:r>
              <a:rPr lang="da-DK" sz="700" b="1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</a:t>
            </a:r>
            <a:r>
              <a:rPr lang="da-DK" sz="700" b="0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limate</a:t>
            </a:r>
            <a:r>
              <a:rPr lang="da-DK" sz="700" b="0" kern="1200" cap="all" baseline="0" dirty="0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 </a:t>
            </a:r>
            <a:r>
              <a:rPr lang="da-DK" sz="700" b="1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c</a:t>
            </a:r>
            <a:r>
              <a:rPr lang="da-DK" sz="700" b="0" kern="1200" cap="all" baseline="0" dirty="0" err="1">
                <a:solidFill>
                  <a:schemeClr val="bg1"/>
                </a:solidFill>
                <a:latin typeface="AU Passata" pitchFamily="34" charset="0"/>
                <a:ea typeface="+mn-ea"/>
                <a:cs typeface="+mn-cs"/>
              </a:rPr>
              <a:t>hange</a:t>
            </a: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Eric Hillebrand</a:t>
            </a: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717183777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433" y="6055215"/>
            <a:ext cx="2066814" cy="661007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1999" y="5883411"/>
            <a:ext cx="2350045" cy="7248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590349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2DE5-9DB6-7E46-B5FC-362C9FFB6D5E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8AF4-9BF5-1544-ABB0-8ED707D80943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EB6BF-C38E-C145-85FA-BA7D95EECD51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E141DAA-63B7-E249-8942-870494308A20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0FDA0C-CED5-4F42-B397-F36B939EFD51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822612-B783-3041-B588-CCA50A692985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B3D68C-07BE-3546-BEB7-C452D91311FE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a-DK" dirty="0"/>
          </a:p>
        </p:txBody>
      </p:sp>
      <p:pic>
        <p:nvPicPr>
          <p:cNvPr id="1137282195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Eric Hillebrand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15. December 2020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a-DK" sz="700" b="1" cap="all" baseline="0" dirty="0" err="1">
                <a:solidFill>
                  <a:schemeClr val="tx1"/>
                </a:solidFill>
                <a:latin typeface="+mn-lt"/>
              </a:rPr>
              <a:t>E</a:t>
            </a: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conometric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a-DK" sz="700" b="1" cap="all" baseline="0" dirty="0">
                <a:solidFill>
                  <a:schemeClr val="tx1"/>
                </a:solidFill>
                <a:latin typeface="+mn-lt"/>
              </a:rPr>
              <a:t>m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odels of </a:t>
            </a:r>
            <a:r>
              <a:rPr lang="da-DK" sz="700" b="1" cap="all" baseline="0" dirty="0" err="1">
                <a:solidFill>
                  <a:schemeClr val="tx1"/>
                </a:solidFill>
                <a:latin typeface="+mn-lt"/>
              </a:rPr>
              <a:t>c</a:t>
            </a: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limate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a-DK" sz="700" b="1" cap="all" baseline="0" dirty="0" err="1">
                <a:solidFill>
                  <a:schemeClr val="tx1"/>
                </a:solidFill>
                <a:latin typeface="+mn-lt"/>
              </a:rPr>
              <a:t>c</a:t>
            </a: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hange</a:t>
            </a: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2485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tx1"/>
                </a:solidFill>
                <a:latin typeface="+mn-lt"/>
              </a:rPr>
              <a:t>
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590349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35" y="6093522"/>
            <a:ext cx="1872253" cy="590349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5B1863A-CC88-FB46-A520-16522E4340F0}" type="datetime1">
              <a:rPr lang="da-DK" smtClean="0"/>
              <a:t>14.12.2020</a:t>
            </a:fld>
            <a:r>
              <a:rPr lang="da-DK"/>
              <a:t>14-02-2019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044A-B40D-F14C-9CEB-523FC56ECC3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45" y="6288688"/>
            <a:ext cx="1231900" cy="342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hdr="0" ftr="0" dt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8.emf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tags" Target="../tags/tag10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45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10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2.xml"/><Relationship Id="rId5" Type="http://schemas.openxmlformats.org/officeDocument/2006/relationships/image" Target="../media/image8.emf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5.jpg"/><Relationship Id="rId11" Type="http://schemas.openxmlformats.org/officeDocument/2006/relationships/hyperlink" Target="http://www.globalcarbonproject.org/" TargetMode="External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0.jp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34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10" Type="http://schemas.openxmlformats.org/officeDocument/2006/relationships/image" Target="../media/image35.png"/><Relationship Id="rId4" Type="http://schemas.openxmlformats.org/officeDocument/2006/relationships/image" Target="../media/image27.jp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1648320"/>
            <a:ext cx="10220325" cy="3268587"/>
          </a:xfrm>
        </p:spPr>
        <p:txBody>
          <a:bodyPr/>
          <a:lstStyle/>
          <a:p>
            <a:pPr algn="ctr"/>
            <a:r>
              <a:rPr lang="da-DK" sz="4800" dirty="0"/>
              <a:t>A </a:t>
            </a:r>
            <a:r>
              <a:rPr lang="da-DK" sz="4800" dirty="0" err="1"/>
              <a:t>statistical</a:t>
            </a:r>
            <a:r>
              <a:rPr lang="da-DK" sz="4800" dirty="0"/>
              <a:t> model of</a:t>
            </a:r>
            <a:br>
              <a:rPr lang="da-DK" sz="4800" dirty="0"/>
            </a:br>
            <a:r>
              <a:rPr lang="da-DK" sz="4800" dirty="0"/>
              <a:t>the global </a:t>
            </a:r>
            <a:r>
              <a:rPr lang="da-DK" sz="4800" dirty="0" err="1"/>
              <a:t>carbon</a:t>
            </a:r>
            <a:r>
              <a:rPr lang="da-DK" sz="4800" dirty="0"/>
              <a:t> budget</a:t>
            </a:r>
            <a:br>
              <a:rPr lang="da-DK" sz="2000" dirty="0"/>
            </a:br>
            <a:r>
              <a:rPr lang="da-DK" sz="2000" dirty="0"/>
              <a:t>  </a:t>
            </a:r>
            <a:br>
              <a:rPr lang="da-DK" sz="2000" dirty="0"/>
            </a:br>
            <a:br>
              <a:rPr lang="da-DK" sz="4000" dirty="0"/>
            </a:br>
            <a:br>
              <a:rPr lang="da-DK" sz="4000" dirty="0"/>
            </a:br>
            <a:r>
              <a:rPr lang="da-DK" sz="2000" dirty="0" err="1"/>
              <a:t>climate</a:t>
            </a:r>
            <a:r>
              <a:rPr lang="da-DK" sz="2000" dirty="0"/>
              <a:t> </a:t>
            </a:r>
            <a:r>
              <a:rPr lang="da-DK" sz="2000" dirty="0" err="1"/>
              <a:t>econometrics</a:t>
            </a:r>
            <a:r>
              <a:rPr lang="da-DK" sz="2000" dirty="0"/>
              <a:t> virtual seminar series</a:t>
            </a:r>
            <a:br>
              <a:rPr lang="da-DK" sz="2000" dirty="0"/>
            </a:br>
            <a:r>
              <a:rPr lang="da-DK" sz="2000" dirty="0"/>
              <a:t>15. december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0782D-F67F-1B4D-852C-453648898870}"/>
              </a:ext>
            </a:extLst>
          </p:cNvPr>
          <p:cNvSpPr txBox="1"/>
          <p:nvPr/>
        </p:nvSpPr>
        <p:spPr>
          <a:xfrm>
            <a:off x="2205980" y="3282613"/>
            <a:ext cx="2058577" cy="760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Mikkel Bennedsen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solidFill>
                  <a:schemeClr val="bg1"/>
                </a:solidFill>
                <a:latin typeface="+mn-lt"/>
              </a:rPr>
              <a:t>Aarhus Universitet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a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nd  CREATES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203DA-E039-2542-A384-41C482E4A0A2}"/>
              </a:ext>
            </a:extLst>
          </p:cNvPr>
          <p:cNvSpPr txBox="1"/>
          <p:nvPr/>
        </p:nvSpPr>
        <p:spPr>
          <a:xfrm>
            <a:off x="5274636" y="3282613"/>
            <a:ext cx="1639551" cy="760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Eric Hillebrand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solidFill>
                  <a:schemeClr val="bg1"/>
                </a:solidFill>
                <a:latin typeface="+mn-lt"/>
              </a:rPr>
              <a:t>Aarhus Universitet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a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nd CREATES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69428-7A1B-4A4F-8961-F23682D3458C}"/>
              </a:ext>
            </a:extLst>
          </p:cNvPr>
          <p:cNvSpPr txBox="1"/>
          <p:nvPr/>
        </p:nvSpPr>
        <p:spPr>
          <a:xfrm>
            <a:off x="7924266" y="3282613"/>
            <a:ext cx="2537618" cy="760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solidFill>
                  <a:schemeClr val="bg1"/>
                </a:solidFill>
                <a:latin typeface="+mn-lt"/>
              </a:rPr>
              <a:t>Siem Jan Koopman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solidFill>
                  <a:schemeClr val="bg1"/>
                </a:solidFill>
                <a:latin typeface="+mn-lt"/>
              </a:rPr>
              <a:t>Vrije Universiteit Amsterdam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a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nd CREATES</a:t>
            </a:r>
          </a:p>
        </p:txBody>
      </p:sp>
      <p:pic>
        <p:nvPicPr>
          <p:cNvPr id="7" name="Logo BSS">
            <a:extLst>
              <a:ext uri="{FF2B5EF4-FFF2-40B4-BE49-F238E27FC236}">
                <a16:creationId xmlns:a16="http://schemas.microsoft.com/office/drawing/2014/main" id="{07C37CC5-187F-9F4F-AACC-556FE386B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789" y="5831136"/>
            <a:ext cx="2054335" cy="657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0B4FC-8081-9248-B934-B8DE3813F436}"/>
              </a:ext>
            </a:extLst>
          </p:cNvPr>
          <p:cNvSpPr txBox="1"/>
          <p:nvPr/>
        </p:nvSpPr>
        <p:spPr>
          <a:xfrm>
            <a:off x="8398668" y="6254242"/>
            <a:ext cx="363836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b="1" dirty="0">
                <a:solidFill>
                  <a:schemeClr val="bg1"/>
                </a:solidFill>
                <a:latin typeface="+mn-lt"/>
              </a:rPr>
              <a:t>E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conometric </a:t>
            </a:r>
            <a:r>
              <a:rPr lang="en-DK" sz="1600" b="1" dirty="0">
                <a:solidFill>
                  <a:schemeClr val="bg1"/>
                </a:solidFill>
                <a:latin typeface="+mn-lt"/>
              </a:rPr>
              <a:t>M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odels of </a:t>
            </a:r>
            <a:r>
              <a:rPr lang="en-DK" sz="1600" b="1" dirty="0">
                <a:solidFill>
                  <a:schemeClr val="bg1"/>
                </a:solidFill>
                <a:latin typeface="+mn-lt"/>
              </a:rPr>
              <a:t>C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limate </a:t>
            </a:r>
            <a:r>
              <a:rPr lang="en-DK" sz="1600" b="1" dirty="0">
                <a:solidFill>
                  <a:schemeClr val="bg1"/>
                </a:solidFill>
                <a:latin typeface="+mn-lt"/>
              </a:rPr>
              <a:t>C</a:t>
            </a:r>
            <a:r>
              <a:rPr lang="en-DK" sz="1600" dirty="0">
                <a:solidFill>
                  <a:schemeClr val="bg1"/>
                </a:solidFill>
                <a:latin typeface="+mn-lt"/>
              </a:rPr>
              <a:t>hange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dynamics</a:t>
            </a:r>
            <a:r>
              <a:rPr lang="da-DK" dirty="0"/>
              <a:t> of 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9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19A247-F91C-2C4B-8E1F-2AAD9D0A5D89}"/>
                  </a:ext>
                </a:extLst>
              </p:cNvPr>
              <p:cNvSpPr txBox="1"/>
              <p:nvPr/>
            </p:nvSpPr>
            <p:spPr>
              <a:xfrm>
                <a:off x="4331764" y="1344366"/>
                <a:ext cx="3524298" cy="70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da-DK" sz="1600" b="0" dirty="0">
                  <a:latin typeface="+mn-lt"/>
                  <a:ea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</a:pPr>
                <a:endParaRPr lang="en-DK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          = </m:t>
                    </m:r>
                    <m:sSub>
                      <m:sSubPr>
                        <m:ctrlPr>
                          <a:rPr lang="da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a-DK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a-DK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DK" sz="1600" dirty="0">
                    <a:latin typeface="+mn-lt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19A247-F91C-2C4B-8E1F-2AAD9D0A5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764" y="1344366"/>
                <a:ext cx="3524298" cy="701731"/>
              </a:xfrm>
              <a:prstGeom prst="rect">
                <a:avLst/>
              </a:prstGeom>
              <a:blipFill>
                <a:blip r:embed="rId4"/>
                <a:stretch>
                  <a:fillRect l="-3249" r="-361" b="-1272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9B2F14-7C12-E140-80EC-7670C59643A7}"/>
                  </a:ext>
                </a:extLst>
              </p:cNvPr>
              <p:cNvSpPr txBox="1"/>
              <p:nvPr/>
            </p:nvSpPr>
            <p:spPr>
              <a:xfrm>
                <a:off x="4173932" y="2317415"/>
                <a:ext cx="383996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9B2F14-7C12-E140-80EC-7670C5964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932" y="2317415"/>
                <a:ext cx="3839961" cy="233910"/>
              </a:xfrm>
              <a:prstGeom prst="rect">
                <a:avLst/>
              </a:prstGeom>
              <a:blipFill>
                <a:blip r:embed="rId5"/>
                <a:stretch>
                  <a:fillRect b="-3157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94BF05-C4ED-EF4C-BF02-0001FAF01BC0}"/>
                  </a:ext>
                </a:extLst>
              </p:cNvPr>
              <p:cNvSpPr txBox="1"/>
              <p:nvPr/>
            </p:nvSpPr>
            <p:spPr>
              <a:xfrm>
                <a:off x="9550796" y="1484784"/>
                <a:ext cx="1382238" cy="483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≈0.01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94BF05-C4ED-EF4C-BF02-0001FAF0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96" y="1484784"/>
                <a:ext cx="1382238" cy="483979"/>
              </a:xfrm>
              <a:prstGeom prst="rect">
                <a:avLst/>
              </a:prstGeom>
              <a:blipFill>
                <a:blip r:embed="rId6"/>
                <a:stretch>
                  <a:fillRect l="-4630" t="-7895" r="-3704" b="-789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855CC-51FF-524B-8260-0865622FBF2E}"/>
                  </a:ext>
                </a:extLst>
              </p:cNvPr>
              <p:cNvSpPr txBox="1"/>
              <p:nvPr/>
            </p:nvSpPr>
            <p:spPr>
              <a:xfrm>
                <a:off x="9550796" y="2812609"/>
                <a:ext cx="2148473" cy="487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box>
                        <m:box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1.02</m:t>
                          </m:r>
                        </m:den>
                      </m:f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0855CC-51FF-524B-8260-0865622FB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96" y="2812609"/>
                <a:ext cx="2148473" cy="487890"/>
              </a:xfrm>
              <a:prstGeom prst="rect">
                <a:avLst/>
              </a:prstGeom>
              <a:blipFill>
                <a:blip r:embed="rId7"/>
                <a:stretch>
                  <a:fillRect l="-2367" t="-5263" r="-118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F0F24-7753-344A-B5EC-A216231D8169}"/>
                  </a:ext>
                </a:extLst>
              </p:cNvPr>
              <p:cNvSpPr txBox="1"/>
              <p:nvPr/>
            </p:nvSpPr>
            <p:spPr>
              <a:xfrm>
                <a:off x="4490396" y="2740317"/>
                <a:ext cx="3207032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𝑞𝐿</m:t>
                          </m:r>
                        </m:e>
                      </m:d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a-DK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a-DK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F0F24-7753-344A-B5EC-A216231D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96" y="2740317"/>
                <a:ext cx="3207032" cy="233910"/>
              </a:xfrm>
              <a:prstGeom prst="rect">
                <a:avLst/>
              </a:prstGeom>
              <a:blipFill>
                <a:blip r:embed="rId8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5A8BE-6B37-9246-B0AC-59BFE6DF6016}"/>
                  </a:ext>
                </a:extLst>
              </p:cNvPr>
              <p:cNvSpPr txBox="1"/>
              <p:nvPr/>
            </p:nvSpPr>
            <p:spPr>
              <a:xfrm>
                <a:off x="9550796" y="2063320"/>
                <a:ext cx="1100045" cy="654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5,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A5A8BE-6B37-9246-B0AC-59BFE6DF6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796" y="2063320"/>
                <a:ext cx="1100045" cy="654731"/>
              </a:xfrm>
              <a:prstGeom prst="rect">
                <a:avLst/>
              </a:prstGeom>
              <a:blipFill>
                <a:blip r:embed="rId9"/>
                <a:stretch>
                  <a:fillRect l="-29070" t="-126923" r="-16279" b="-19038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4C5A468-2107-5D41-95F9-DDD3AC29889B}"/>
              </a:ext>
            </a:extLst>
          </p:cNvPr>
          <p:cNvSpPr txBox="1"/>
          <p:nvPr/>
        </p:nvSpPr>
        <p:spPr>
          <a:xfrm>
            <a:off x="621804" y="3429000"/>
            <a:ext cx="127188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 insights: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DC4B1F-B863-794F-B25B-63B7956DEA24}"/>
                  </a:ext>
                </a:extLst>
              </p:cNvPr>
              <p:cNvSpPr txBox="1"/>
              <p:nvPr/>
            </p:nvSpPr>
            <p:spPr>
              <a:xfrm>
                <a:off x="1975061" y="3662910"/>
                <a:ext cx="8260018" cy="1151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sSub>
                            <m:sSubPr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a-DK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en-DK" sz="160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DC4B1F-B863-794F-B25B-63B7956D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061" y="3662910"/>
                <a:ext cx="8260018" cy="1151405"/>
              </a:xfrm>
              <a:prstGeom prst="rect">
                <a:avLst/>
              </a:prstGeom>
              <a:blipFill>
                <a:blip r:embed="rId10"/>
                <a:stretch>
                  <a:fillRect t="-72527" b="-6593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F08240B-72D6-1E4C-A6A9-994B04EC05BF}"/>
              </a:ext>
            </a:extLst>
          </p:cNvPr>
          <p:cNvSpPr txBox="1"/>
          <p:nvPr/>
        </p:nvSpPr>
        <p:spPr>
          <a:xfrm>
            <a:off x="621804" y="4814315"/>
            <a:ext cx="45525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Thus,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29EB1F-AED5-F642-932B-800B87E5F77D}"/>
                  </a:ext>
                </a:extLst>
              </p:cNvPr>
              <p:cNvSpPr txBox="1"/>
              <p:nvPr/>
            </p:nvSpPr>
            <p:spPr>
              <a:xfrm>
                <a:off x="5191185" y="5077691"/>
                <a:ext cx="99636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29EB1F-AED5-F642-932B-800B87E5F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85" y="5077691"/>
                <a:ext cx="996363" cy="233910"/>
              </a:xfrm>
              <a:prstGeom prst="rect">
                <a:avLst/>
              </a:prstGeom>
              <a:blipFill>
                <a:blip r:embed="rId11"/>
                <a:stretch>
                  <a:fillRect l="-3797" r="-6329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D00F90B-8DD6-D64F-839D-8AFA0792B74C}"/>
              </a:ext>
            </a:extLst>
          </p:cNvPr>
          <p:cNvSpPr txBox="1"/>
          <p:nvPr/>
        </p:nvSpPr>
        <p:spPr>
          <a:xfrm>
            <a:off x="621804" y="5601440"/>
            <a:ext cx="33502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But,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080A9E-56EE-424D-8939-226ACB2844E6}"/>
                  </a:ext>
                </a:extLst>
              </p:cNvPr>
              <p:cNvSpPr txBox="1"/>
              <p:nvPr/>
            </p:nvSpPr>
            <p:spPr>
              <a:xfrm>
                <a:off x="3648551" y="5746940"/>
                <a:ext cx="408163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𝑞𝐿</m:t>
                          </m:r>
                        </m:e>
                      </m:d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𝑞𝑑</m:t>
                      </m:r>
                      <m:r>
                        <a:rPr lang="da-DK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080A9E-56EE-424D-8939-226ACB28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551" y="5746940"/>
                <a:ext cx="4081630" cy="233910"/>
              </a:xfrm>
              <a:prstGeom prst="rect">
                <a:avLst/>
              </a:prstGeom>
              <a:blipFill>
                <a:blip r:embed="rId12"/>
                <a:stretch>
                  <a:fillRect r="-1246" b="-5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7818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818" y="320018"/>
            <a:ext cx="11556000" cy="752101"/>
          </a:xfrm>
        </p:spPr>
        <p:txBody>
          <a:bodyPr/>
          <a:lstStyle/>
          <a:p>
            <a:r>
              <a:rPr lang="da-DK" dirty="0"/>
              <a:t>The system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10</a:t>
            </a:fld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CBF4AF-A397-1E43-97B3-68A3317434AF}"/>
                  </a:ext>
                </a:extLst>
              </p:cNvPr>
              <p:cNvSpPr txBox="1"/>
              <p:nvPr/>
            </p:nvSpPr>
            <p:spPr>
              <a:xfrm>
                <a:off x="2558739" y="3898121"/>
                <a:ext cx="1806071" cy="204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𝐴𝑇𝑀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CBF4AF-A397-1E43-97B3-68A331743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39" y="3898121"/>
                <a:ext cx="1806071" cy="204671"/>
              </a:xfrm>
              <a:prstGeom prst="rect">
                <a:avLst/>
              </a:prstGeom>
              <a:blipFill>
                <a:blip r:embed="rId4"/>
                <a:stretch>
                  <a:fillRect l="-1408" r="-704" b="-1764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F05B1F-8173-8240-ADB5-BD0998890A95}"/>
                  </a:ext>
                </a:extLst>
              </p:cNvPr>
              <p:cNvSpPr txBox="1"/>
              <p:nvPr/>
            </p:nvSpPr>
            <p:spPr>
              <a:xfrm>
                <a:off x="2558739" y="4267482"/>
                <a:ext cx="3334310" cy="204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a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𝐴𝑇𝑀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F05B1F-8173-8240-ADB5-BD099889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39" y="4267482"/>
                <a:ext cx="3334310" cy="204671"/>
              </a:xfrm>
              <a:prstGeom prst="rect">
                <a:avLst/>
              </a:prstGeom>
              <a:blipFill>
                <a:blip r:embed="rId5"/>
                <a:stretch>
                  <a:fillRect l="-760" b="-187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3F4D-A982-0A49-8A07-E4FB678525EF}"/>
                  </a:ext>
                </a:extLst>
              </p:cNvPr>
              <p:cNvSpPr txBox="1"/>
              <p:nvPr/>
            </p:nvSpPr>
            <p:spPr>
              <a:xfrm>
                <a:off x="672991" y="2194017"/>
                <a:ext cx="1568955" cy="423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3D3F4D-A982-0A49-8A07-E4FB67852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1" y="2194017"/>
                <a:ext cx="1568955" cy="423386"/>
              </a:xfrm>
              <a:prstGeom prst="rect">
                <a:avLst/>
              </a:prstGeom>
              <a:blipFill>
                <a:blip r:embed="rId6"/>
                <a:stretch>
                  <a:fillRect l="-1613" t="-9091" r="-806" b="-121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3428E0-9012-3944-ADC2-5A96CDFCFDAF}"/>
                  </a:ext>
                </a:extLst>
              </p:cNvPr>
              <p:cNvSpPr txBox="1"/>
              <p:nvPr/>
            </p:nvSpPr>
            <p:spPr>
              <a:xfrm>
                <a:off x="639530" y="2733306"/>
                <a:ext cx="1573315" cy="423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3428E0-9012-3944-ADC2-5A96CDFCF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0" y="2733306"/>
                <a:ext cx="1573315" cy="423386"/>
              </a:xfrm>
              <a:prstGeom prst="rect">
                <a:avLst/>
              </a:prstGeom>
              <a:blipFill>
                <a:blip r:embed="rId7"/>
                <a:stretch>
                  <a:fillRect l="-1613" t="-9091" r="-806" b="-121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74BE2-13BB-3344-B4C9-31F220344637}"/>
                  </a:ext>
                </a:extLst>
              </p:cNvPr>
              <p:cNvSpPr txBox="1"/>
              <p:nvPr/>
            </p:nvSpPr>
            <p:spPr>
              <a:xfrm>
                <a:off x="651157" y="3390070"/>
                <a:ext cx="1612621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474BE2-13BB-3344-B4C9-31F220344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7" y="3390070"/>
                <a:ext cx="1612621" cy="213648"/>
              </a:xfrm>
              <a:prstGeom prst="rect">
                <a:avLst/>
              </a:prstGeom>
              <a:blipFill>
                <a:blip r:embed="rId8"/>
                <a:stretch>
                  <a:fillRect l="-2362" b="-2941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0B5418A-22C6-BB41-B84D-F97D081E1506}"/>
              </a:ext>
            </a:extLst>
          </p:cNvPr>
          <p:cNvSpPr txBox="1"/>
          <p:nvPr/>
        </p:nvSpPr>
        <p:spPr>
          <a:xfrm>
            <a:off x="609490" y="1726729"/>
            <a:ext cx="21143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b="1" dirty="0">
                <a:latin typeface="+mn-lt"/>
              </a:rPr>
              <a:t>State</a:t>
            </a:r>
            <a:r>
              <a:rPr lang="en-DK" sz="1600" dirty="0">
                <a:latin typeface="+mn-lt"/>
              </a:rPr>
              <a:t> equation </a:t>
            </a:r>
            <a:r>
              <a:rPr lang="en-DK" sz="1600" b="1" dirty="0">
                <a:latin typeface="+mn-lt"/>
              </a:rPr>
              <a:t>Model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3C5E1-6B21-164B-B023-95E4124D8367}"/>
                  </a:ext>
                </a:extLst>
              </p:cNvPr>
              <p:cNvSpPr txBox="1"/>
              <p:nvPr/>
            </p:nvSpPr>
            <p:spPr>
              <a:xfrm>
                <a:off x="8398668" y="2299816"/>
                <a:ext cx="1120178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E3C5E1-6B21-164B-B023-95E4124D8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68" y="2299816"/>
                <a:ext cx="1120178" cy="213648"/>
              </a:xfrm>
              <a:prstGeom prst="rect">
                <a:avLst/>
              </a:prstGeom>
              <a:blipFill>
                <a:blip r:embed="rId9"/>
                <a:stretch>
                  <a:fillRect l="-3409" b="-1764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F65E8-C674-6249-9A35-67978CF98275}"/>
                  </a:ext>
                </a:extLst>
              </p:cNvPr>
              <p:cNvSpPr txBox="1"/>
              <p:nvPr/>
            </p:nvSpPr>
            <p:spPr>
              <a:xfrm>
                <a:off x="8398668" y="2673302"/>
                <a:ext cx="1940468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F65E8-C674-6249-9A35-67978CF98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68" y="2673302"/>
                <a:ext cx="1940468" cy="213648"/>
              </a:xfrm>
              <a:prstGeom prst="rect">
                <a:avLst/>
              </a:prstGeom>
              <a:blipFill>
                <a:blip r:embed="rId10"/>
                <a:stretch>
                  <a:fillRect l="-1307" b="-117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DD7BDF-3650-0645-8CC9-ABFE9DCB18FA}"/>
                  </a:ext>
                </a:extLst>
              </p:cNvPr>
              <p:cNvSpPr txBox="1"/>
              <p:nvPr/>
            </p:nvSpPr>
            <p:spPr>
              <a:xfrm>
                <a:off x="8378143" y="3046788"/>
                <a:ext cx="1956689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DD7BDF-3650-0645-8CC9-ABFE9DCB1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143" y="3046788"/>
                <a:ext cx="1956689" cy="213648"/>
              </a:xfrm>
              <a:prstGeom prst="rect">
                <a:avLst/>
              </a:prstGeom>
              <a:blipFill>
                <a:blip r:embed="rId11"/>
                <a:stretch>
                  <a:fillRect l="-1299" b="-1875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DC13C6-5D4D-954C-A6EF-252176CEE5E4}"/>
                  </a:ext>
                </a:extLst>
              </p:cNvPr>
              <p:cNvSpPr txBox="1"/>
              <p:nvPr/>
            </p:nvSpPr>
            <p:spPr>
              <a:xfrm>
                <a:off x="8398668" y="3447769"/>
                <a:ext cx="1283365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DC13C6-5D4D-954C-A6EF-252176CEE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668" y="3447769"/>
                <a:ext cx="1283365" cy="213648"/>
              </a:xfrm>
              <a:prstGeom prst="rect">
                <a:avLst/>
              </a:prstGeom>
              <a:blipFill>
                <a:blip r:embed="rId12"/>
                <a:stretch>
                  <a:fillRect l="-2970" b="-1764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2D6407-7D79-7940-88C4-8D91FB51CB5A}"/>
                  </a:ext>
                </a:extLst>
              </p:cNvPr>
              <p:cNvSpPr txBox="1"/>
              <p:nvPr/>
            </p:nvSpPr>
            <p:spPr>
              <a:xfrm>
                <a:off x="4366220" y="2191863"/>
                <a:ext cx="2475549" cy="423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𝑆𝑂𝐼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2D6407-7D79-7940-88C4-8D91FB51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220" y="2191863"/>
                <a:ext cx="2475549" cy="423386"/>
              </a:xfrm>
              <a:prstGeom prst="rect">
                <a:avLst/>
              </a:prstGeom>
              <a:blipFill>
                <a:blip r:embed="rId13"/>
                <a:stretch>
                  <a:fillRect l="-1026" t="-9091" b="-1212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D0565A-58B9-4140-95CE-58584184331A}"/>
                  </a:ext>
                </a:extLst>
              </p:cNvPr>
              <p:cNvSpPr txBox="1"/>
              <p:nvPr/>
            </p:nvSpPr>
            <p:spPr>
              <a:xfrm>
                <a:off x="4158406" y="2777592"/>
                <a:ext cx="2891176" cy="628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𝑆𝑂𝐼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DK" sz="1400" dirty="0"/>
              </a:p>
              <a:p>
                <a:pPr>
                  <a:lnSpc>
                    <a:spcPct val="95000"/>
                  </a:lnSpc>
                </a:pPr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D0565A-58B9-4140-95CE-585841843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406" y="2777592"/>
                <a:ext cx="2891176" cy="628057"/>
              </a:xfrm>
              <a:prstGeom prst="rect">
                <a:avLst/>
              </a:prstGeom>
              <a:blipFill>
                <a:blip r:embed="rId14"/>
                <a:stretch>
                  <a:fillRect t="-6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C90CA-9C5F-CC49-941E-74355BADC052}"/>
                  </a:ext>
                </a:extLst>
              </p:cNvPr>
              <p:cNvSpPr txBox="1"/>
              <p:nvPr/>
            </p:nvSpPr>
            <p:spPr>
              <a:xfrm>
                <a:off x="4364810" y="3405649"/>
                <a:ext cx="3816814" cy="225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da-DK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func>
                        <m:func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Sup>
                            <m:sSub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𝐺𝐷𝑃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𝑊𝑜𝑟𝑙𝑑</m:t>
                              </m:r>
                            </m:sup>
                          </m:sSubSup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da-DK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dummies</m:t>
                          </m:r>
                        </m:e>
                      </m:func>
                      <m:r>
                        <a:rPr lang="da-DK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8C90CA-9C5F-CC49-941E-74355BADC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10" y="3405649"/>
                <a:ext cx="3816814" cy="225446"/>
              </a:xfrm>
              <a:prstGeom prst="rect">
                <a:avLst/>
              </a:prstGeom>
              <a:blipFill>
                <a:blip r:embed="rId15"/>
                <a:stretch>
                  <a:fillRect l="-332" t="-11111" b="-2777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FFCAC0A-5334-9749-80E2-DE66D554A5A2}"/>
              </a:ext>
            </a:extLst>
          </p:cNvPr>
          <p:cNvSpPr txBox="1"/>
          <p:nvPr/>
        </p:nvSpPr>
        <p:spPr>
          <a:xfrm>
            <a:off x="4366220" y="1726729"/>
            <a:ext cx="21143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b="1" dirty="0">
                <a:latin typeface="+mn-lt"/>
              </a:rPr>
              <a:t>State</a:t>
            </a:r>
            <a:r>
              <a:rPr lang="en-DK" sz="1600" dirty="0">
                <a:latin typeface="+mn-lt"/>
              </a:rPr>
              <a:t> equation </a:t>
            </a:r>
            <a:r>
              <a:rPr lang="en-DK" sz="1600" b="1" dirty="0">
                <a:latin typeface="+mn-lt"/>
              </a:rPr>
              <a:t>Model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69265-522C-3C4B-B8ED-33D530BD1671}"/>
              </a:ext>
            </a:extLst>
          </p:cNvPr>
          <p:cNvSpPr txBox="1"/>
          <p:nvPr/>
        </p:nvSpPr>
        <p:spPr>
          <a:xfrm>
            <a:off x="8398668" y="1726729"/>
            <a:ext cx="213545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b="1" dirty="0">
                <a:latin typeface="+mn-lt"/>
              </a:rPr>
              <a:t>Measurement</a:t>
            </a:r>
            <a:r>
              <a:rPr lang="en-DK" sz="1600" dirty="0">
                <a:latin typeface="+mn-lt"/>
              </a:rPr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C6F76-029D-964A-B527-8021AD59AD40}"/>
                  </a:ext>
                </a:extLst>
              </p:cNvPr>
              <p:cNvSpPr txBox="1"/>
              <p:nvPr/>
            </p:nvSpPr>
            <p:spPr>
              <a:xfrm>
                <a:off x="2558739" y="4769050"/>
                <a:ext cx="1675009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7C6F76-029D-964A-B527-8021AD59A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39" y="4769050"/>
                <a:ext cx="1675009" cy="213648"/>
              </a:xfrm>
              <a:prstGeom prst="rect">
                <a:avLst/>
              </a:prstGeom>
              <a:blipFill>
                <a:blip r:embed="rId16"/>
                <a:stretch>
                  <a:fillRect l="-1515" t="-5882" b="-3529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1A9892-ED71-6A46-A638-CF723A36BBD4}"/>
                  </a:ext>
                </a:extLst>
              </p:cNvPr>
              <p:cNvSpPr txBox="1"/>
              <p:nvPr/>
            </p:nvSpPr>
            <p:spPr>
              <a:xfrm>
                <a:off x="2550884" y="5088138"/>
                <a:ext cx="822341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1A9892-ED71-6A46-A638-CF723A36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4" y="5088138"/>
                <a:ext cx="822341" cy="213648"/>
              </a:xfrm>
              <a:prstGeom prst="rect">
                <a:avLst/>
              </a:prstGeom>
              <a:blipFill>
                <a:blip r:embed="rId17"/>
                <a:stretch>
                  <a:fillRect l="-3077" b="-235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23855-CC1E-5A49-BD78-EE6AC64918B4}"/>
                  </a:ext>
                </a:extLst>
              </p:cNvPr>
              <p:cNvSpPr txBox="1"/>
              <p:nvPr/>
            </p:nvSpPr>
            <p:spPr>
              <a:xfrm>
                <a:off x="2550883" y="5407226"/>
                <a:ext cx="1691682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923855-CC1E-5A49-BD78-EE6AC6491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83" y="5407226"/>
                <a:ext cx="1691682" cy="213648"/>
              </a:xfrm>
              <a:prstGeom prst="rect">
                <a:avLst/>
              </a:prstGeom>
              <a:blipFill>
                <a:blip r:embed="rId18"/>
                <a:stretch>
                  <a:fillRect l="-1493" b="-3529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B22A4-67AB-B04F-A1C1-FB402DA99ACD}"/>
                  </a:ext>
                </a:extLst>
              </p:cNvPr>
              <p:cNvSpPr txBox="1"/>
              <p:nvPr/>
            </p:nvSpPr>
            <p:spPr>
              <a:xfrm>
                <a:off x="2558739" y="5721430"/>
                <a:ext cx="822341" cy="21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0B22A4-67AB-B04F-A1C1-FB402DA99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39" y="5721430"/>
                <a:ext cx="822341" cy="213648"/>
              </a:xfrm>
              <a:prstGeom prst="rect">
                <a:avLst/>
              </a:prstGeom>
              <a:blipFill>
                <a:blip r:embed="rId19"/>
                <a:stretch>
                  <a:fillRect l="-4615" b="-2352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20C85C-063B-6F41-92E2-E3AA70F51AE0}"/>
                  </a:ext>
                </a:extLst>
              </p:cNvPr>
              <p:cNvSpPr txBox="1"/>
              <p:nvPr/>
            </p:nvSpPr>
            <p:spPr>
              <a:xfrm>
                <a:off x="5158308" y="4771995"/>
                <a:ext cx="3995581" cy="12295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DK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da-DK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DK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da-DK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a-DK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a-DK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  <m:sup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  <m:sup>
                                        <m:r>
                                          <a:rPr lang="da-DK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20C85C-063B-6F41-92E2-E3AA70F51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308" y="4771995"/>
                <a:ext cx="3995581" cy="1229504"/>
              </a:xfrm>
              <a:prstGeom prst="rect">
                <a:avLst/>
              </a:prstGeom>
              <a:blipFill>
                <a:blip r:embed="rId20"/>
                <a:stretch>
                  <a:fillRect t="-2062" b="-103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C4F550-514B-154F-8104-CCE5B7962D0D}"/>
                  </a:ext>
                </a:extLst>
              </p:cNvPr>
              <p:cNvSpPr txBox="1"/>
              <p:nvPr/>
            </p:nvSpPr>
            <p:spPr>
              <a:xfrm>
                <a:off x="9564275" y="5261480"/>
                <a:ext cx="1939698" cy="252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bSup>
                            <m:sSub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1996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1C4F550-514B-154F-8104-CCE5B7962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275" y="5261480"/>
                <a:ext cx="1939698" cy="252570"/>
              </a:xfrm>
              <a:prstGeom prst="rect">
                <a:avLst/>
              </a:prstGeom>
              <a:blipFill>
                <a:blip r:embed="rId21"/>
                <a:stretch>
                  <a:fillRect l="-2632" t="-10000" b="-3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622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Residual</a:t>
            </a:r>
            <a:r>
              <a:rPr lang="da-DK" dirty="0"/>
              <a:t> </a:t>
            </a:r>
            <a:r>
              <a:rPr lang="da-DK" dirty="0" err="1"/>
              <a:t>diagnostics</a:t>
            </a:r>
            <a:endParaRPr lang="da-D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11</a:t>
            </a:fld>
            <a:endParaRPr lang="da-D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4F14E-9792-3341-9164-582FC475A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19" y="1606336"/>
            <a:ext cx="86995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09FE7-28C3-C640-8334-5F32C50BF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63" y="4077072"/>
            <a:ext cx="8699500" cy="194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0BD00-EA63-A343-B35B-993C1FD750CA}"/>
              </a:ext>
            </a:extLst>
          </p:cNvPr>
          <p:cNvSpPr txBox="1"/>
          <p:nvPr/>
        </p:nvSpPr>
        <p:spPr>
          <a:xfrm>
            <a:off x="5727626" y="1225563"/>
            <a:ext cx="73257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5560B-2667-2149-B252-0BFA8F088488}"/>
              </a:ext>
            </a:extLst>
          </p:cNvPr>
          <p:cNvSpPr txBox="1"/>
          <p:nvPr/>
        </p:nvSpPr>
        <p:spPr>
          <a:xfrm>
            <a:off x="5727625" y="3696299"/>
            <a:ext cx="73257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Model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62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6272-A009-1348-8C63-BAD5938D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Residual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DB2BA-501B-4D40-B19B-9375634D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12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062EB-2262-A64F-A17E-E1D2889A6A50}"/>
                  </a:ext>
                </a:extLst>
              </p:cNvPr>
              <p:cNvSpPr txBox="1"/>
              <p:nvPr/>
            </p:nvSpPr>
            <p:spPr>
              <a:xfrm>
                <a:off x="1152467" y="1988840"/>
                <a:ext cx="813684" cy="24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062EB-2262-A64F-A17E-E1D2889A6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67" y="1988840"/>
                <a:ext cx="813684" cy="244169"/>
              </a:xfrm>
              <a:prstGeom prst="rect">
                <a:avLst/>
              </a:prstGeom>
              <a:blipFill>
                <a:blip r:embed="rId6"/>
                <a:stretch>
                  <a:fillRect l="-4615" t="-10526" b="-3684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AB954-0562-234E-996F-4790C6A82F23}"/>
                  </a:ext>
                </a:extLst>
              </p:cNvPr>
              <p:cNvSpPr txBox="1"/>
              <p:nvPr/>
            </p:nvSpPr>
            <p:spPr>
              <a:xfrm>
                <a:off x="3918826" y="1988840"/>
                <a:ext cx="1287340" cy="24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AB954-0562-234E-996F-4790C6A82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26" y="1988840"/>
                <a:ext cx="1287340" cy="244169"/>
              </a:xfrm>
              <a:prstGeom prst="rect">
                <a:avLst/>
              </a:prstGeom>
              <a:blipFill>
                <a:blip r:embed="rId7"/>
                <a:stretch>
                  <a:fillRect l="-2970" t="-10526" r="-990" b="-3684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E1A065-027A-B848-A98C-CBDCB5407439}"/>
                  </a:ext>
                </a:extLst>
              </p:cNvPr>
              <p:cNvSpPr txBox="1"/>
              <p:nvPr/>
            </p:nvSpPr>
            <p:spPr>
              <a:xfrm>
                <a:off x="6930393" y="1988840"/>
                <a:ext cx="1291892" cy="24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E1A065-027A-B848-A98C-CBDCB5407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93" y="1988840"/>
                <a:ext cx="1291892" cy="244169"/>
              </a:xfrm>
              <a:prstGeom prst="rect">
                <a:avLst/>
              </a:prstGeom>
              <a:blipFill>
                <a:blip r:embed="rId8"/>
                <a:stretch>
                  <a:fillRect l="-2941" t="-10526" b="-3684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36980-945E-3C49-AE68-E19D6605196F}"/>
                  </a:ext>
                </a:extLst>
              </p:cNvPr>
              <p:cNvSpPr txBox="1"/>
              <p:nvPr/>
            </p:nvSpPr>
            <p:spPr>
              <a:xfrm>
                <a:off x="10342884" y="1988839"/>
                <a:ext cx="825803" cy="24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36980-945E-3C49-AE68-E19D66051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884" y="1988839"/>
                <a:ext cx="825803" cy="244169"/>
              </a:xfrm>
              <a:prstGeom prst="rect">
                <a:avLst/>
              </a:prstGeom>
              <a:blipFill>
                <a:blip r:embed="rId9"/>
                <a:stretch>
                  <a:fillRect l="-6154" t="-10526" b="-3684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88527E-724C-464B-9580-B63728482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" y="2420888"/>
            <a:ext cx="2921000" cy="264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555EA-4C39-2C47-A5E8-5ACEEC4A66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09" y="2452638"/>
            <a:ext cx="2921000" cy="2578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14E839-E9AC-BD46-8BEF-54DF023F3A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65" y="2448961"/>
            <a:ext cx="2921000" cy="2613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8F2688-59BE-0F42-8A8F-5EA0497737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21" y="2398057"/>
            <a:ext cx="3066058" cy="27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66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7684-A6C3-2041-9F9A-F72302AD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Parameter estimates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9A33-9D4C-3D45-A291-115440A81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13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F3A4F-F6B8-4840-9BA8-F9EC9DD5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124744"/>
            <a:ext cx="6074246" cy="4852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1F895-78F2-0044-9331-05DD0C9888CD}"/>
              </a:ext>
            </a:extLst>
          </p:cNvPr>
          <p:cNvSpPr txBox="1"/>
          <p:nvPr/>
        </p:nvSpPr>
        <p:spPr>
          <a:xfrm>
            <a:off x="405780" y="1916832"/>
            <a:ext cx="73257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87005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A5D7-FE28-DA45-8642-FAF329F9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K" dirty="0"/>
              <a:t>imulations of model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66A86-CF97-DC42-A27A-6714995B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14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C690E-EDC4-F94D-85BD-81D11965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49" y="1484784"/>
            <a:ext cx="6187170" cy="4124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3290B-B73A-704D-B917-B877E31B9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756" y="1484784"/>
            <a:ext cx="6187170" cy="4124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EE2F81-EF87-9842-9C27-F70D8A4570E8}"/>
              </a:ext>
            </a:extLst>
          </p:cNvPr>
          <p:cNvSpPr txBox="1"/>
          <p:nvPr/>
        </p:nvSpPr>
        <p:spPr>
          <a:xfrm>
            <a:off x="2762809" y="1152954"/>
            <a:ext cx="45525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T=60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3CBD3-F9A7-694F-9C81-40C763C9853C}"/>
              </a:ext>
            </a:extLst>
          </p:cNvPr>
          <p:cNvSpPr txBox="1"/>
          <p:nvPr/>
        </p:nvSpPr>
        <p:spPr>
          <a:xfrm>
            <a:off x="8884204" y="1152954"/>
            <a:ext cx="57227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T=250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8A7D97-2FCC-0C4B-81EB-95B53F0978FE}"/>
                  </a:ext>
                </a:extLst>
              </p:cNvPr>
              <p:cNvSpPr txBox="1"/>
              <p:nvPr/>
            </p:nvSpPr>
            <p:spPr>
              <a:xfrm>
                <a:off x="2762809" y="5871449"/>
                <a:ext cx="276999" cy="236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8A7D97-2FCC-0C4B-81EB-95B53F09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809" y="5871449"/>
                <a:ext cx="276999" cy="236411"/>
              </a:xfrm>
              <a:prstGeom prst="rect">
                <a:avLst/>
              </a:prstGeom>
              <a:blipFill>
                <a:blip r:embed="rId4"/>
                <a:stretch>
                  <a:fillRect l="-4545" r="-4545" b="-2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49B5BD-1C1B-AC40-954D-192017D5B02F}"/>
              </a:ext>
            </a:extLst>
          </p:cNvPr>
          <p:cNvSpPr txBox="1"/>
          <p:nvPr/>
        </p:nvSpPr>
        <p:spPr>
          <a:xfrm>
            <a:off x="3212872" y="5871449"/>
            <a:ext cx="469468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xhibits “pile-up” problem (Stock and Watson 1998)</a:t>
            </a:r>
          </a:p>
        </p:txBody>
      </p:sp>
    </p:spTree>
    <p:extLst>
      <p:ext uri="{BB962C8B-B14F-4D97-AF65-F5344CB8AC3E}">
        <p14:creationId xmlns:p14="http://schemas.microsoft.com/office/powerpoint/2010/main" val="16524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D91F-A7A0-2840-9944-A57BF7AA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Budget imbalance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801EB-EAFD-BE48-A3CA-C52E6771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15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59E5-B515-C040-BED4-B5EA867EA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57"/>
            <a:ext cx="12188825" cy="43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5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35D7-7C9D-8D4C-B85D-BE874587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DK" dirty="0"/>
              <a:t>irborne fraction and sink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DE813-11EF-654D-93FB-1596CC93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16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7337F-5009-1242-93D5-DA983A1BB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63" y="1124744"/>
            <a:ext cx="8623300" cy="353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5A2D3-660B-3648-A9BF-A86FEA952917}"/>
                  </a:ext>
                </a:extLst>
              </p:cNvPr>
              <p:cNvSpPr txBox="1"/>
              <p:nvPr/>
            </p:nvSpPr>
            <p:spPr>
              <a:xfrm>
                <a:off x="7102524" y="5085184"/>
                <a:ext cx="2011256" cy="439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𝑆𝑅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A5A2D3-660B-3648-A9BF-A86FEA952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4" y="5085184"/>
                <a:ext cx="2011256" cy="439479"/>
              </a:xfrm>
              <a:prstGeom prst="rect">
                <a:avLst/>
              </a:prstGeom>
              <a:blipFill>
                <a:blip r:embed="rId3"/>
                <a:stretch>
                  <a:fillRect l="-1899" t="-5882" r="-1899" b="-1764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61B6CC-4B99-7449-A2F8-A91AB067AE0F}"/>
                  </a:ext>
                </a:extLst>
              </p:cNvPr>
              <p:cNvSpPr txBox="1"/>
              <p:nvPr/>
            </p:nvSpPr>
            <p:spPr>
              <a:xfrm>
                <a:off x="3502124" y="5086658"/>
                <a:ext cx="833177" cy="438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61B6CC-4B99-7449-A2F8-A91AB067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124" y="5086658"/>
                <a:ext cx="833177" cy="438005"/>
              </a:xfrm>
              <a:prstGeom prst="rect">
                <a:avLst/>
              </a:prstGeom>
              <a:blipFill>
                <a:blip r:embed="rId4"/>
                <a:stretch>
                  <a:fillRect l="-4545" t="-5882" r="-4545" b="-1764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0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BFCE-96F9-B441-8EFF-A5745FE1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Now-/forecasts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37B54-4779-E34B-941B-0824ED44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17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9F46E-0285-B94F-9528-B237A0922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838805"/>
            <a:ext cx="7891970" cy="5478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2EC74-14C5-6F4A-80C0-BBF918014C6B}"/>
              </a:ext>
            </a:extLst>
          </p:cNvPr>
          <p:cNvSpPr txBox="1"/>
          <p:nvPr/>
        </p:nvSpPr>
        <p:spPr>
          <a:xfrm>
            <a:off x="442493" y="1365227"/>
            <a:ext cx="2810193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Forecasts of World GDP growth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f</a:t>
            </a:r>
            <a:r>
              <a:rPr lang="en-DK" sz="1600" dirty="0">
                <a:latin typeface="+mn-lt"/>
              </a:rPr>
              <a:t>rom IMF and World Bank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34F3A-3B69-EE45-87A9-30118757424F}"/>
              </a:ext>
            </a:extLst>
          </p:cNvPr>
          <p:cNvSpPr txBox="1"/>
          <p:nvPr/>
        </p:nvSpPr>
        <p:spPr>
          <a:xfrm>
            <a:off x="442493" y="3645024"/>
            <a:ext cx="2112758" cy="18712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Forecasts of SOI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f</a:t>
            </a:r>
            <a:r>
              <a:rPr lang="en-DK" sz="1600" dirty="0">
                <a:latin typeface="+mn-lt"/>
              </a:rPr>
              <a:t>rom forecast model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o</a:t>
            </a:r>
            <a:r>
              <a:rPr lang="en-DK" sz="1600" dirty="0">
                <a:latin typeface="+mn-lt"/>
              </a:rPr>
              <a:t>f monthly SOI data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1866-1920, with 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</a:t>
            </a:r>
            <a:r>
              <a:rPr lang="en-DK" sz="1600" dirty="0">
                <a:latin typeface="+mn-lt"/>
              </a:rPr>
              <a:t>rigonometric seasonal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and second-order 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t</a:t>
            </a:r>
            <a:r>
              <a:rPr lang="en-DK" sz="1600" dirty="0">
                <a:latin typeface="+mn-lt"/>
              </a:rPr>
              <a:t>rigonometric cycle  w/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p</a:t>
            </a:r>
            <a:r>
              <a:rPr lang="en-DK" sz="1600" dirty="0">
                <a:latin typeface="+mn-lt"/>
              </a:rPr>
              <a:t>eriod about 4 years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17058-B2CA-BD4D-9631-5F0FDF1A0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3" y="1988840"/>
            <a:ext cx="2531721" cy="9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F309-98B0-E647-87F8-24E9AC32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DK" dirty="0"/>
              <a:t>rojections to 2100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A456D-C4A5-B54C-AA2A-F26180BA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18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AF11D-89AA-F640-9EC1-3F3738E12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32" y="764704"/>
            <a:ext cx="7988877" cy="5599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C8495-94D3-CC4D-B600-23B0255F8917}"/>
              </a:ext>
            </a:extLst>
          </p:cNvPr>
          <p:cNvSpPr txBox="1"/>
          <p:nvPr/>
        </p:nvSpPr>
        <p:spPr>
          <a:xfrm>
            <a:off x="549796" y="1916832"/>
            <a:ext cx="2045432" cy="2105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Scenarios: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1% GDP growth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3.4% GDP growth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5% GDP growth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Piketty scenario: 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3.4% til 2030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3% til 2050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1.5% til 2100</a:t>
            </a:r>
          </a:p>
          <a:p>
            <a:pPr marL="342900" indent="-342900">
              <a:lnSpc>
                <a:spcPct val="95000"/>
              </a:lnSpc>
              <a:buFont typeface="+mj-lt"/>
              <a:buAutoNum type="arabicPeriod"/>
            </a:pP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618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Global </a:t>
            </a:r>
            <a:r>
              <a:rPr lang="da-DK" dirty="0" err="1"/>
              <a:t>Carbon</a:t>
            </a:r>
            <a:r>
              <a:rPr lang="da-DK" dirty="0"/>
              <a:t> </a:t>
            </a:r>
            <a:r>
              <a:rPr lang="da-DK" dirty="0" err="1"/>
              <a:t>cycle</a:t>
            </a:r>
            <a:endParaRPr lang="da-D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</a:t>
            </a:fld>
            <a:endParaRPr lang="da-D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4A4211-2DEA-F54E-945D-07CDE9285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5501" y="980728"/>
            <a:ext cx="7416824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22DA7F-CDE7-4646-84AF-4CA04931B8E5}"/>
              </a:ext>
            </a:extLst>
          </p:cNvPr>
          <p:cNvSpPr txBox="1"/>
          <p:nvPr/>
        </p:nvSpPr>
        <p:spPr>
          <a:xfrm>
            <a:off x="10198868" y="4941168"/>
            <a:ext cx="928844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Source:</a:t>
            </a:r>
          </a:p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Wikipedia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911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4791-335C-894B-8650-C30EA5A5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A9CE-13C9-7A44-A01D-91716DCCC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750" y="1168317"/>
            <a:ext cx="10220325" cy="45213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K" dirty="0"/>
              <a:t>Specification of state-space model for Global Carbon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K" dirty="0"/>
              <a:t>World GDP as driver in emissions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K" dirty="0"/>
              <a:t>Sinks: linear in CO2 concentrations and in SOI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K" dirty="0"/>
              <a:t>CO2 concentrations are I(1) ranging on I(2)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K" dirty="0"/>
              <a:t>Model allows for forecasting, projections, study of key variables such as airborne fraction and sink rate</a:t>
            </a:r>
          </a:p>
          <a:p>
            <a:pPr>
              <a:buNone/>
            </a:pPr>
            <a:endParaRPr lang="en-DK" dirty="0"/>
          </a:p>
          <a:p>
            <a:pPr>
              <a:buNone/>
            </a:pPr>
            <a:r>
              <a:rPr lang="en-DK" dirty="0"/>
              <a:t>Future directions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Include ensemble members for S_LND and S_OCN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Factor model for drift in emissions using large macroeconomic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Higher resolution on Global Carbon Cycle module (MAGICC)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Connection to temperatures (Energy Balance Models)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Cointegration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B9B87-68BD-2D48-845C-13D003D1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6044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58C31C-8A5F-FA4F-A26A-BCEE7AA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20</a:t>
            </a:fld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543AE-A195-5B41-8907-E809F19E06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22" y="332656"/>
            <a:ext cx="11887380" cy="619268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89B55-74AA-D649-A892-932F46F28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46" y="2581776"/>
            <a:ext cx="5298132" cy="1694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2</a:t>
            </a:fld>
            <a:endParaRPr lang="da-DK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A71DB0B-E797-3F43-9FFA-F65D87A32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0" y="1104826"/>
            <a:ext cx="2622228" cy="262222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79118B-DE9A-7540-8522-BD4F48462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1" y="1104826"/>
            <a:ext cx="2656668" cy="26566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E529FB-3132-3442-B49A-712BB2099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2" y="3642552"/>
            <a:ext cx="2656668" cy="2656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ECE01D-D8DE-A64C-8397-4EC4E8E4D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1" y="3634912"/>
            <a:ext cx="2656668" cy="26566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7A6E6C-B341-F24D-A4BB-6F6A4AD785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3634912"/>
            <a:ext cx="2656668" cy="26566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DAB680-8233-8949-B503-05D6C2335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57" y="3634912"/>
            <a:ext cx="2656668" cy="26566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E73B956-EC60-5F44-B90E-04E4D11AB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517178"/>
            <a:ext cx="2171700" cy="927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E5BE756-2D11-8144-A473-029BA9C3CA04}"/>
              </a:ext>
            </a:extLst>
          </p:cNvPr>
          <p:cNvSpPr txBox="1"/>
          <p:nvPr/>
        </p:nvSpPr>
        <p:spPr>
          <a:xfrm>
            <a:off x="315913" y="2060848"/>
            <a:ext cx="38243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dirty="0">
                <a:latin typeface="+mn-lt"/>
              </a:rPr>
              <a:t>△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874EB1-3D5B-A345-B462-98A766D5CD0F}"/>
              </a:ext>
            </a:extLst>
          </p:cNvPr>
          <p:cNvSpPr txBox="1"/>
          <p:nvPr/>
        </p:nvSpPr>
        <p:spPr>
          <a:xfrm>
            <a:off x="3336263" y="2083806"/>
            <a:ext cx="38243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dirty="0">
                <a:latin typeface="+mn-lt"/>
              </a:rPr>
              <a:t>=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40DF99-17E6-E748-8685-91827AB64353}"/>
              </a:ext>
            </a:extLst>
          </p:cNvPr>
          <p:cNvSpPr txBox="1"/>
          <p:nvPr/>
        </p:nvSpPr>
        <p:spPr>
          <a:xfrm>
            <a:off x="315913" y="4653136"/>
            <a:ext cx="38243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dirty="0">
                <a:latin typeface="+mn-lt"/>
              </a:rPr>
              <a:t>=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3B91FB-2E80-E448-B445-EA88A7F6C22B}"/>
              </a:ext>
            </a:extLst>
          </p:cNvPr>
          <p:cNvSpPr txBox="1"/>
          <p:nvPr/>
        </p:nvSpPr>
        <p:spPr>
          <a:xfrm>
            <a:off x="7750596" y="1844824"/>
            <a:ext cx="2995820" cy="14034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  <a:hlinkClick r:id="rId11"/>
              </a:rPr>
              <a:t>www.globalcarbonproject.org</a:t>
            </a: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Friedlingsstein et al. (2019), 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The gobal carbon budget 2019,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Earth System Science Data 11(4),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1783-1838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467E61-C0C9-E34D-BF40-F2BBB3692CB9}"/>
              </a:ext>
            </a:extLst>
          </p:cNvPr>
          <p:cNvSpPr txBox="1"/>
          <p:nvPr/>
        </p:nvSpPr>
        <p:spPr>
          <a:xfrm>
            <a:off x="3352418" y="4657082"/>
            <a:ext cx="38243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dirty="0">
                <a:latin typeface="+mn-lt"/>
              </a:rPr>
              <a:t>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E7E7AB-28AE-7E4B-84C3-38108FDCFAD3}"/>
              </a:ext>
            </a:extLst>
          </p:cNvPr>
          <p:cNvSpPr txBox="1"/>
          <p:nvPr/>
        </p:nvSpPr>
        <p:spPr>
          <a:xfrm>
            <a:off x="6243665" y="4658351"/>
            <a:ext cx="38243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dirty="0">
                <a:latin typeface="+mn-lt"/>
              </a:rPr>
              <a:t>-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8793B3-5411-514C-9E34-DFCFE2FB06D3}"/>
              </a:ext>
            </a:extLst>
          </p:cNvPr>
          <p:cNvSpPr txBox="1"/>
          <p:nvPr/>
        </p:nvSpPr>
        <p:spPr>
          <a:xfrm>
            <a:off x="9294173" y="4653136"/>
            <a:ext cx="38243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200" dirty="0">
                <a:latin typeface="+mn-lt"/>
              </a:rPr>
              <a:t>+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17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C17-761C-BD4D-9224-3469F79D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</a:t>
            </a:r>
            <a:r>
              <a:rPr lang="en-DK" dirty="0"/>
              <a:t>utline of the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98F8-FABF-D341-B54B-961D740BE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DK" sz="2400" dirty="0"/>
              <a:t>Models for the components of the global carbon budget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The dynamics of atmospheric concentrations C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The system model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Esimation: Residual diagnostics, Residual processes, Parameter estimates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Simulation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Discussion: Budget imbalance, airborne fraction, sink rate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Nowcasts and forecasts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Projections: Long-term scenarios until 2100</a:t>
            </a:r>
          </a:p>
          <a:p>
            <a:pPr marL="457200" indent="-457200">
              <a:buFont typeface="+mj-lt"/>
              <a:buAutoNum type="arabicPeriod"/>
            </a:pPr>
            <a:r>
              <a:rPr lang="en-DK" sz="2400" dirty="0"/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E5BA-641F-754E-98AF-F48C20BA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3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4608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Anthropogenic</a:t>
            </a:r>
            <a:r>
              <a:rPr lang="da-DK" dirty="0"/>
              <a:t> Emissions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4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E77C6C-72EF-C94E-8133-576C8BA26BD4}"/>
                  </a:ext>
                </a:extLst>
              </p:cNvPr>
              <p:cNvSpPr txBox="1"/>
              <p:nvPr/>
            </p:nvSpPr>
            <p:spPr>
              <a:xfrm>
                <a:off x="5100538" y="4628573"/>
                <a:ext cx="7189724" cy="1168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endParaRPr lang="da-DK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.15</m:t>
                            </m:r>
                          </m:e>
                        </m:mr>
                        <m:mr>
                          <m:e>
                            <m: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(0.30)</m:t>
                            </m:r>
                          </m:e>
                        </m:mr>
                      </m:m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func>
                        <m:funcPr>
                          <m:ctrlP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Sup>
                            <m:sSubSupPr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𝐺𝐷𝑃</m:t>
                              </m:r>
                            </m:e>
                            <m:sub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a-DK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𝑤𝑜𝑟𝑙𝑑</m:t>
                              </m:r>
                            </m:sup>
                          </m:sSubSup>
                        </m:e>
                      </m:func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0.11</m:t>
                            </m:r>
                          </m:e>
                        </m:mr>
                        <m:mr>
                          <m:e>
                            <m:r>
                              <a:rPr lang="da-DK" sz="1400" b="0" i="1" smtClean="0">
                                <a:latin typeface="Cambria Math" panose="02040503050406030204" pitchFamily="18" charset="0"/>
                              </a:rPr>
                              <m:t>(0.08)</m:t>
                            </m:r>
                          </m:e>
                        </m:mr>
                      </m:m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1973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(0.08)</m:t>
                                </m:r>
                              </m:e>
                            </m:mr>
                          </m:m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1980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0.25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(0.08)</m:t>
                                </m:r>
                              </m:e>
                            </m:mr>
                          </m:m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1991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0.65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400" b="0" i="1" smtClean="0">
                                    <a:latin typeface="Cambria Math" panose="02040503050406030204" pitchFamily="18" charset="0"/>
                                  </a:rPr>
                                  <m:t>(0.18)</m:t>
                                </m:r>
                              </m:e>
                            </m:mr>
                          </m:m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1997</m:t>
                          </m:r>
                        </m:sub>
                      </m:sSub>
                      <m:r>
                        <a:rPr lang="da-DK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da-DK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da-DK" sz="1400" b="0" dirty="0">
                  <a:latin typeface="+mn-lt"/>
                </a:endParaRPr>
              </a:p>
              <a:p>
                <a:pPr>
                  <a:lnSpc>
                    <a:spcPct val="95000"/>
                  </a:lnSpc>
                </a:pPr>
                <a:endParaRPr lang="da-DK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.006</m:t>
                            </m:r>
                          </m:e>
                        </m:mr>
                        <m:mr>
                          <m:e>
                            <m:r>
                              <a:rPr lang="da-DK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(0.002)</m:t>
                            </m:r>
                          </m:e>
                        </m:mr>
                      </m:m>
                      <m:r>
                        <a:rPr lang="da-DK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E77C6C-72EF-C94E-8133-576C8BA2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38" y="4628573"/>
                <a:ext cx="7189724" cy="1168718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9313C83-8E91-C047-AA5D-7D644ACDB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16" y="1098039"/>
            <a:ext cx="2494732" cy="2494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9E459-6588-5140-B6DC-92C64C951F14}"/>
                  </a:ext>
                </a:extLst>
              </p:cNvPr>
              <p:cNvSpPr txBox="1"/>
              <p:nvPr/>
            </p:nvSpPr>
            <p:spPr>
              <a:xfrm>
                <a:off x="9387366" y="3845064"/>
                <a:ext cx="2122632" cy="278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func>
                            <m:funcPr>
                              <m:ctrlPr>
                                <a:rPr lang="da-DK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𝐺𝐷𝑃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𝑤𝑜𝑟𝑙𝑑</m:t>
                                  </m:r>
                                </m:sup>
                              </m:sSubSup>
                            </m:e>
                          </m:func>
                        </m:e>
                      </m:acc>
                      <m:r>
                        <a:rPr lang="en-DK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0.034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79E459-6588-5140-B6DC-92C64C95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366" y="3845064"/>
                <a:ext cx="2122632" cy="278923"/>
              </a:xfrm>
              <a:prstGeom prst="rect">
                <a:avLst/>
              </a:prstGeom>
              <a:blipFill>
                <a:blip r:embed="rId6"/>
                <a:stretch>
                  <a:fillRect l="-1796" r="-1796" b="-3181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44CD50C-C5C4-6C48-89F6-F227FF7D1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6" y="1345952"/>
            <a:ext cx="3975100" cy="330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B3FB23-1804-8A46-8F47-688BA67D8B99}"/>
                  </a:ext>
                </a:extLst>
              </p:cNvPr>
              <p:cNvSpPr txBox="1"/>
              <p:nvPr/>
            </p:nvSpPr>
            <p:spPr>
              <a:xfrm>
                <a:off x="1725364" y="4725144"/>
                <a:ext cx="2180079" cy="1193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i="1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.12</m:t>
                            </m:r>
                          </m:e>
                        </m:mr>
                        <m:m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</a:rPr>
                              <m:t>(0.02)</m:t>
                            </m:r>
                          </m:e>
                        </m:mr>
                      </m:m>
                      <m:r>
                        <a:rPr lang="da-DK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400" i="1" dirty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da-DK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</a:pPr>
                <a:endParaRPr lang="da-DK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a-DK" sz="1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da-DK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.026</m:t>
                            </m:r>
                          </m:e>
                        </m:mr>
                        <m:mr>
                          <m:e>
                            <m:r>
                              <a:rPr lang="da-DK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(0.004)</m:t>
                            </m:r>
                          </m:e>
                        </m:mr>
                      </m:m>
                      <m:r>
                        <a:rPr lang="da-DK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a-DK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5000"/>
                  </a:lnSpc>
                </a:pPr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B3FB23-1804-8A46-8F47-688BA67D8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64" y="4725144"/>
                <a:ext cx="2180079" cy="1193788"/>
              </a:xfrm>
              <a:prstGeom prst="rect">
                <a:avLst/>
              </a:prstGeom>
              <a:blipFill>
                <a:blip r:embed="rId8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C56EAD9-A564-444A-8251-2BEB26A55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52" y="1307994"/>
            <a:ext cx="3654592" cy="33399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42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sinkS</a:t>
            </a:r>
            <a:r>
              <a:rPr lang="da-DK" dirty="0"/>
              <a:t> </a:t>
            </a:r>
            <a:r>
              <a:rPr lang="da-DK" dirty="0" err="1"/>
              <a:t>linear</a:t>
            </a:r>
            <a:r>
              <a:rPr lang="da-DK" dirty="0"/>
              <a:t> in </a:t>
            </a:r>
            <a:r>
              <a:rPr lang="da-DK" dirty="0" err="1"/>
              <a:t>concentrations</a:t>
            </a:r>
            <a:endParaRPr lang="da-D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5</a:t>
            </a:fld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AC949-4746-7D4E-B1A7-70C8F6B3E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" y="1124744"/>
            <a:ext cx="12188825" cy="3650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019E0-6EFF-784D-952E-2B98F661B214}"/>
                  </a:ext>
                </a:extLst>
              </p:cNvPr>
              <p:cNvSpPr txBox="1"/>
              <p:nvPr/>
            </p:nvSpPr>
            <p:spPr>
              <a:xfrm>
                <a:off x="981844" y="4919282"/>
                <a:ext cx="1848005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func>
                        <m:func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da-DK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a-DK" sz="16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9019E0-6EFF-784D-952E-2B98F661B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844" y="4919282"/>
                <a:ext cx="1848005" cy="479234"/>
              </a:xfrm>
              <a:prstGeom prst="rect">
                <a:avLst/>
              </a:prstGeom>
              <a:blipFill>
                <a:blip r:embed="rId5"/>
                <a:stretch>
                  <a:fillRect l="-2069" t="-5263" b="-105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557793-BF34-0B44-A75E-8A9F4B6B527A}"/>
                  </a:ext>
                </a:extLst>
              </p:cNvPr>
              <p:cNvSpPr txBox="1"/>
              <p:nvPr/>
            </p:nvSpPr>
            <p:spPr>
              <a:xfrm>
                <a:off x="117748" y="5640426"/>
                <a:ext cx="454105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pre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industrial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concentration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593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GtC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279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ppm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557793-BF34-0B44-A75E-8A9F4B6B5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48" y="5640426"/>
                <a:ext cx="4541051" cy="233910"/>
              </a:xfrm>
              <a:prstGeom prst="rect">
                <a:avLst/>
              </a:prstGeom>
              <a:blipFill>
                <a:blip r:embed="rId6"/>
                <a:stretch>
                  <a:fillRect t="-11111" r="-560" b="-4444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6032F-ECC9-174E-B87D-7E63789E0A0A}"/>
                  </a:ext>
                </a:extLst>
              </p:cNvPr>
              <p:cNvSpPr txBox="1"/>
              <p:nvPr/>
            </p:nvSpPr>
            <p:spPr>
              <a:xfrm>
                <a:off x="4961775" y="4904983"/>
                <a:ext cx="2264274" cy="4935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96032F-ECC9-174E-B87D-7E63789E0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775" y="4904983"/>
                <a:ext cx="2264274" cy="493533"/>
              </a:xfrm>
              <a:prstGeom prst="rect">
                <a:avLst/>
              </a:prstGeom>
              <a:blipFill>
                <a:blip r:embed="rId7"/>
                <a:stretch>
                  <a:fillRect l="-1685" t="-5128" b="-1025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6652C-62EE-2E44-A3D0-D6851A418A73}"/>
                  </a:ext>
                </a:extLst>
              </p:cNvPr>
              <p:cNvSpPr txBox="1"/>
              <p:nvPr/>
            </p:nvSpPr>
            <p:spPr>
              <a:xfrm>
                <a:off x="4961775" y="5628197"/>
                <a:ext cx="311437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=80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GtC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NPP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zerolevel</m:t>
                      </m:r>
                      <m:r>
                        <m:rPr>
                          <m:nor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6652C-62EE-2E44-A3D0-D6851A418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775" y="5628197"/>
                <a:ext cx="3114379" cy="233910"/>
              </a:xfrm>
              <a:prstGeom prst="rect">
                <a:avLst/>
              </a:prstGeom>
              <a:blipFill>
                <a:blip r:embed="rId8"/>
                <a:stretch>
                  <a:fillRect l="-1220" t="-11111" r="-813" b="-4444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977077-709A-A743-A59B-5CDD589F3821}"/>
                  </a:ext>
                </a:extLst>
              </p:cNvPr>
              <p:cNvSpPr txBox="1"/>
              <p:nvPr/>
            </p:nvSpPr>
            <p:spPr>
              <a:xfrm>
                <a:off x="8960788" y="4924989"/>
                <a:ext cx="279621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da-D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a-DK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𝑝𝐶𝑂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𝑝𝐶𝑂</m:t>
                              </m:r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sz="1600" b="0" dirty="0">
                  <a:latin typeface="+mn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977077-709A-A743-A59B-5CDD589F3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788" y="4924989"/>
                <a:ext cx="2796214" cy="233910"/>
              </a:xfrm>
              <a:prstGeom prst="rect">
                <a:avLst/>
              </a:prstGeom>
              <a:blipFill>
                <a:blip r:embed="rId9"/>
                <a:stretch>
                  <a:fillRect l="-1364" b="-3157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8E11FB1-E2D3-B846-96F1-0B0438E9069C}"/>
              </a:ext>
            </a:extLst>
          </p:cNvPr>
          <p:cNvSpPr txBox="1"/>
          <p:nvPr/>
        </p:nvSpPr>
        <p:spPr>
          <a:xfrm>
            <a:off x="9196718" y="5427387"/>
            <a:ext cx="2324354" cy="467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Joos et al. (1996, 2001)</a:t>
            </a:r>
          </a:p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Meinshausen et al.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8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Land sink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6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9DAD9-5DDA-9842-A376-CF4FD8F0C58A}"/>
                  </a:ext>
                </a:extLst>
              </p:cNvPr>
              <p:cNvSpPr txBox="1"/>
              <p:nvPr/>
            </p:nvSpPr>
            <p:spPr>
              <a:xfrm>
                <a:off x="1802103" y="4718156"/>
                <a:ext cx="1767150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.23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0.88</m:t>
                                </m:r>
                              </m:e>
                            </m:d>
                          </m:e>
                        </m:mr>
                      </m:m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9DAD9-5DDA-9842-A376-CF4FD8F0C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03" y="4718156"/>
                <a:ext cx="1767150" cy="479234"/>
              </a:xfrm>
              <a:prstGeom prst="rect">
                <a:avLst/>
              </a:prstGeom>
              <a:blipFill>
                <a:blip r:embed="rId6"/>
                <a:stretch>
                  <a:fillRect l="-2878" t="-5263" b="-105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05F04DB-7BDF-4C4F-A48A-A801FDE46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6" y="1153992"/>
            <a:ext cx="2132856" cy="2132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40D02-EDE0-CB4E-A37B-27345766AB80}"/>
                  </a:ext>
                </a:extLst>
              </p:cNvPr>
              <p:cNvSpPr txBox="1"/>
              <p:nvPr/>
            </p:nvSpPr>
            <p:spPr>
              <a:xfrm>
                <a:off x="5914534" y="4718156"/>
                <a:ext cx="3037435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.20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0.90</m:t>
                                </m:r>
                              </m:e>
                            </m:d>
                          </m:e>
                        </m:mr>
                      </m:m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.57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d>
                          </m:e>
                        </m:mr>
                      </m:m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𝑆𝑂𝐼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240D02-EDE0-CB4E-A37B-27345766A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34" y="4718156"/>
                <a:ext cx="3037435" cy="479234"/>
              </a:xfrm>
              <a:prstGeom prst="rect">
                <a:avLst/>
              </a:prstGeom>
              <a:blipFill>
                <a:blip r:embed="rId8"/>
                <a:stretch>
                  <a:fillRect t="-5263" b="-105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054AAC0-648E-0B4B-89C2-1D40C394CA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13" y="1220900"/>
            <a:ext cx="3829927" cy="3310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76B82-1956-824B-A7A5-45793B4D1F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32" y="1220900"/>
            <a:ext cx="3829928" cy="3317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4FA6F-BC82-0349-890F-DA9C39E69E6A}"/>
              </a:ext>
            </a:extLst>
          </p:cNvPr>
          <p:cNvSpPr txBox="1"/>
          <p:nvPr/>
        </p:nvSpPr>
        <p:spPr>
          <a:xfrm>
            <a:off x="9417834" y="3899470"/>
            <a:ext cx="2590453" cy="818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dirty="0"/>
              <a:t>“Moisture sensitivities of both productivity and </a:t>
            </a:r>
          </a:p>
          <a:p>
            <a:pPr>
              <a:lnSpc>
                <a:spcPct val="95000"/>
              </a:lnSpc>
            </a:pPr>
            <a:r>
              <a:rPr lang="en-GB" sz="1000" dirty="0"/>
              <a:t>decomposition are important for capturing </a:t>
            </a:r>
          </a:p>
          <a:p>
            <a:pPr>
              <a:lnSpc>
                <a:spcPct val="95000"/>
              </a:lnSpc>
            </a:pPr>
            <a:r>
              <a:rPr lang="en-GB" sz="1000" dirty="0"/>
              <a:t>the response of the net flux to such [La Nina] </a:t>
            </a:r>
          </a:p>
          <a:p>
            <a:pPr>
              <a:lnSpc>
                <a:spcPct val="95000"/>
              </a:lnSpc>
            </a:pPr>
            <a:r>
              <a:rPr lang="en-GB" sz="1000" dirty="0"/>
              <a:t>events.”  </a:t>
            </a:r>
            <a:r>
              <a:rPr lang="en-GB" sz="1000" dirty="0" err="1"/>
              <a:t>Haverd</a:t>
            </a:r>
            <a:r>
              <a:rPr lang="en-GB" sz="1000" dirty="0"/>
              <a:t> et al. (2018, p. 3013)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93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ocean sink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7</a:t>
            </a:fld>
            <a:endParaRPr lang="da-DK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A74BF4-DA8B-1D4A-A8B6-CD29B2FA7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83" y="1226468"/>
            <a:ext cx="2202532" cy="2202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542B6-79B5-9147-AC18-DA80B7AE82A5}"/>
                  </a:ext>
                </a:extLst>
              </p:cNvPr>
              <p:cNvSpPr txBox="1"/>
              <p:nvPr/>
            </p:nvSpPr>
            <p:spPr>
              <a:xfrm>
                <a:off x="1802103" y="4718156"/>
                <a:ext cx="1771703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.53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0.51</m:t>
                                </m:r>
                              </m:e>
                            </m:d>
                          </m:e>
                        </m:mr>
                      </m:m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542B6-79B5-9147-AC18-DA80B7AE8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103" y="4718156"/>
                <a:ext cx="1771703" cy="479234"/>
              </a:xfrm>
              <a:prstGeom prst="rect">
                <a:avLst/>
              </a:prstGeom>
              <a:blipFill>
                <a:blip r:embed="rId7"/>
                <a:stretch>
                  <a:fillRect l="-2878" t="-5263" b="-105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D9154-4B6D-0F40-8F22-6B784B2D661F}"/>
                  </a:ext>
                </a:extLst>
              </p:cNvPr>
              <p:cNvSpPr txBox="1"/>
              <p:nvPr/>
            </p:nvSpPr>
            <p:spPr>
              <a:xfrm>
                <a:off x="5734372" y="4699975"/>
                <a:ext cx="2961901" cy="479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.57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0.48</m:t>
                                </m:r>
                              </m:e>
                            </m:d>
                          </m:e>
                        </m:mr>
                      </m:m>
                      <m:f>
                        <m:f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sz="1600" b="0" i="1" smtClean="0">
                                <a:latin typeface="Cambria Math" panose="02040503050406030204" pitchFamily="18" charset="0"/>
                              </a:rPr>
                              <m:t>.05</m:t>
                            </m:r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</m:d>
                          </m:e>
                        </m:mr>
                      </m:m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𝑆𝑂𝐼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D9154-4B6D-0F40-8F22-6B784B2D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72" y="4699975"/>
                <a:ext cx="2961901" cy="479234"/>
              </a:xfrm>
              <a:prstGeom prst="rect">
                <a:avLst/>
              </a:prstGeom>
              <a:blipFill>
                <a:blip r:embed="rId8"/>
                <a:stretch>
                  <a:fillRect l="-1288" t="-5263" b="-789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F5CC1F-AB56-F54A-8A73-43A7E6F664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1" y="1406598"/>
            <a:ext cx="3893976" cy="330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F5B56-E729-B248-90D0-636EB4977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96" y="1313547"/>
            <a:ext cx="3681337" cy="3375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508CC-0EBF-544A-B44F-51B069081BAE}"/>
              </a:ext>
            </a:extLst>
          </p:cNvPr>
          <p:cNvSpPr txBox="1"/>
          <p:nvPr/>
        </p:nvSpPr>
        <p:spPr>
          <a:xfrm>
            <a:off x="9058594" y="3897792"/>
            <a:ext cx="2620910" cy="818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000" dirty="0"/>
              <a:t>“When the winds are strongest during the cold</a:t>
            </a:r>
          </a:p>
          <a:p>
            <a:pPr>
              <a:lnSpc>
                <a:spcPct val="95000"/>
              </a:lnSpc>
            </a:pPr>
            <a:r>
              <a:rPr lang="en-GB" sz="1000" dirty="0"/>
              <a:t>cycle of ENSO deep upwelling occurs and </a:t>
            </a:r>
          </a:p>
          <a:p>
            <a:pPr>
              <a:lnSpc>
                <a:spcPct val="95000"/>
              </a:lnSpc>
            </a:pPr>
            <a:r>
              <a:rPr lang="en-GB" sz="1000" dirty="0"/>
              <a:t>[ocean CO2 partial pressure] values are at a </a:t>
            </a:r>
          </a:p>
          <a:p>
            <a:pPr>
              <a:lnSpc>
                <a:spcPct val="95000"/>
              </a:lnSpc>
            </a:pPr>
            <a:r>
              <a:rPr lang="en-GB" sz="1000" dirty="0"/>
              <a:t>maximum .”   Feely et al. (1999, p. 599)</a:t>
            </a:r>
          </a:p>
          <a:p>
            <a:pPr>
              <a:lnSpc>
                <a:spcPct val="95000"/>
              </a:lnSpc>
            </a:pP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73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△C = </a:t>
            </a:r>
            <a:r>
              <a:rPr lang="da-DK" dirty="0" err="1"/>
              <a:t>growth</a:t>
            </a:r>
            <a:r>
              <a:rPr lang="da-DK" dirty="0"/>
              <a:t> in atm. </a:t>
            </a:r>
            <a:r>
              <a:rPr lang="da-DK" dirty="0" err="1"/>
              <a:t>concentrations</a:t>
            </a:r>
            <a:endParaRPr lang="da-D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3644-EE83-7C4C-9E55-9ADA15D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8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F5B4CB-D9D1-B842-AA88-DF6C8E4FA4A7}"/>
                  </a:ext>
                </a:extLst>
              </p:cNvPr>
              <p:cNvSpPr txBox="1"/>
              <p:nvPr/>
            </p:nvSpPr>
            <p:spPr>
              <a:xfrm>
                <a:off x="4078188" y="5211314"/>
                <a:ext cx="263181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𝐿𝑁𝐷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𝑂𝐶𝑁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F5B4CB-D9D1-B842-AA88-DF6C8E4F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188" y="5211314"/>
                <a:ext cx="2631811" cy="233910"/>
              </a:xfrm>
              <a:prstGeom prst="rect">
                <a:avLst/>
              </a:prstGeom>
              <a:blipFill>
                <a:blip r:embed="rId6"/>
                <a:stretch>
                  <a:fillRect l="-1449" b="-2222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745A39-BDAF-4F49-9E48-BD65CF8D00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1412776"/>
            <a:ext cx="4032448" cy="3702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BB95A-CC15-A24C-9D6C-584ABE3A9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49" y="1359055"/>
            <a:ext cx="4144514" cy="38285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90247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rhus BSS PowerPoint (2)" id="{DABFE8CC-9581-4A42-A4E6-BE122FE220D5}" vid="{3E047F74-8C15-E147-851D-148484925D1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BSS 16:9</Template>
  <TotalTime>0</TotalTime>
  <Words>880</Words>
  <Application>Microsoft Macintosh PowerPoint</Application>
  <PresentationFormat>Custom</PresentationFormat>
  <Paragraphs>196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Georgia</vt:lpstr>
      <vt:lpstr>AU Passata Light</vt:lpstr>
      <vt:lpstr>Calibri</vt:lpstr>
      <vt:lpstr>Cambria Math</vt:lpstr>
      <vt:lpstr>AU Passata</vt:lpstr>
      <vt:lpstr>Arial</vt:lpstr>
      <vt:lpstr>BSS 16:9</vt:lpstr>
      <vt:lpstr>A statistical model of the global carbon budget      climate econometrics virtual seminar series 15. december 2020</vt:lpstr>
      <vt:lpstr>Global Carbon cycle</vt:lpstr>
      <vt:lpstr>data</vt:lpstr>
      <vt:lpstr>Outline of the talk</vt:lpstr>
      <vt:lpstr>Anthropogenic Emissions</vt:lpstr>
      <vt:lpstr>sinkS linear in concentrations</vt:lpstr>
      <vt:lpstr>Land sink</vt:lpstr>
      <vt:lpstr>ocean sink</vt:lpstr>
      <vt:lpstr>△C = growth in atm. concentrations</vt:lpstr>
      <vt:lpstr>The dynamics of c</vt:lpstr>
      <vt:lpstr>The system model</vt:lpstr>
      <vt:lpstr>Residual diagnostics</vt:lpstr>
      <vt:lpstr>Residual processes</vt:lpstr>
      <vt:lpstr>Parameter estimates</vt:lpstr>
      <vt:lpstr>Simulations of model 1</vt:lpstr>
      <vt:lpstr>Budget imbalance</vt:lpstr>
      <vt:lpstr>Airborne fraction and sink rate</vt:lpstr>
      <vt:lpstr>Now-/forecasts</vt:lpstr>
      <vt:lpstr>Projections to 2100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cp:lastPrinted>2019-04-03T09:17:48Z</cp:lastPrinted>
  <dcterms:created xsi:type="dcterms:W3CDTF">2019-02-14T19:26:54Z</dcterms:created>
  <dcterms:modified xsi:type="dcterms:W3CDTF">2020-12-14T19:44:55Z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636857681801226307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3100</vt:lpwstr>
  </property>
  <property fmtid="{D5CDD505-2E9C-101B-9397-08002B2CF9AE}" pid="62" name="colorthemechange">
    <vt:lpwstr>True</vt:lpwstr>
  </property>
</Properties>
</file>